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00" r:id="rId3"/>
    <p:sldId id="301" r:id="rId4"/>
    <p:sldId id="302" r:id="rId5"/>
    <p:sldId id="317" r:id="rId6"/>
    <p:sldId id="324" r:id="rId7"/>
    <p:sldId id="322" r:id="rId8"/>
    <p:sldId id="323" r:id="rId9"/>
    <p:sldId id="325" r:id="rId10"/>
    <p:sldId id="326" r:id="rId11"/>
    <p:sldId id="327" r:id="rId12"/>
    <p:sldId id="328" r:id="rId13"/>
    <p:sldId id="304" r:id="rId14"/>
    <p:sldId id="308" r:id="rId15"/>
    <p:sldId id="309" r:id="rId16"/>
    <p:sldId id="310" r:id="rId17"/>
    <p:sldId id="311" r:id="rId18"/>
    <p:sldId id="312" r:id="rId19"/>
    <p:sldId id="313" r:id="rId20"/>
    <p:sldId id="318" r:id="rId21"/>
    <p:sldId id="319" r:id="rId22"/>
    <p:sldId id="320" r:id="rId23"/>
    <p:sldId id="321" r:id="rId24"/>
    <p:sldId id="329" r:id="rId25"/>
    <p:sldId id="330" r:id="rId26"/>
    <p:sldId id="31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E4CCE7-C92F-4212-8BB2-9A460B95B06E}">
          <p14:sldIdLst>
            <p14:sldId id="298"/>
            <p14:sldId id="300"/>
            <p14:sldId id="301"/>
            <p14:sldId id="302"/>
          </p14:sldIdLst>
        </p14:section>
        <p14:section name="Untitled Section" id="{863FCE67-E521-4EDA-A5B2-6BAB7700D0A7}">
          <p14:sldIdLst>
            <p14:sldId id="317"/>
            <p14:sldId id="324"/>
            <p14:sldId id="322"/>
            <p14:sldId id="323"/>
            <p14:sldId id="325"/>
            <p14:sldId id="326"/>
            <p14:sldId id="327"/>
            <p14:sldId id="328"/>
            <p14:sldId id="304"/>
            <p14:sldId id="308"/>
            <p14:sldId id="309"/>
            <p14:sldId id="310"/>
            <p14:sldId id="311"/>
            <p14:sldId id="312"/>
            <p14:sldId id="313"/>
            <p14:sldId id="318"/>
            <p14:sldId id="319"/>
            <p14:sldId id="320"/>
            <p14:sldId id="321"/>
            <p14:sldId id="329"/>
            <p14:sldId id="330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59" autoAdjust="0"/>
    <p:restoredTop sz="94619" autoAdjust="0"/>
  </p:normalViewPr>
  <p:slideViewPr>
    <p:cSldViewPr snapToGrid="0">
      <p:cViewPr>
        <p:scale>
          <a:sx n="65" d="100"/>
          <a:sy n="65" d="100"/>
        </p:scale>
        <p:origin x="3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" y="-975"/>
            <a:ext cx="12185454" cy="64008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4610"/>
          </a:xfrm>
        </p:spPr>
        <p:txBody>
          <a:bodyPr/>
          <a:lstStyle/>
          <a:p>
            <a:r>
              <a:rPr lang="en-CA" dirty="0"/>
              <a:t>HBASE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58530"/>
            <a:ext cx="10058400" cy="4679388"/>
          </a:xfrm>
        </p:spPr>
        <p:txBody>
          <a:bodyPr/>
          <a:lstStyle/>
          <a:p>
            <a:r>
              <a:rPr lang="en-CA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Filtering</a:t>
            </a:r>
            <a:r>
              <a:rPr lang="en-CA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with age &gt; 18</a:t>
            </a:r>
          </a:p>
          <a:p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4" name="Picture 3" descr="Graphical user interface, application, tabl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730478"/>
            <a:ext cx="10119360" cy="42074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4778"/>
          </a:xfrm>
        </p:spPr>
        <p:txBody>
          <a:bodyPr/>
          <a:lstStyle/>
          <a:p>
            <a:r>
              <a:rPr lang="en-CA" dirty="0"/>
              <a:t>HBASE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091383"/>
            <a:ext cx="10058400" cy="4777710"/>
          </a:xfrm>
        </p:spPr>
        <p:txBody>
          <a:bodyPr/>
          <a:lstStyle/>
          <a:p>
            <a:r>
              <a:rPr lang="en-CA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Filtering data for BMI &gt; 25</a:t>
            </a:r>
          </a:p>
          <a:p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pic>
        <p:nvPicPr>
          <p:cNvPr id="4" name="Picture 3" descr="Table&#10;&#10;Description automatically generated with low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730478"/>
            <a:ext cx="10058400" cy="42074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81758"/>
          </a:xfrm>
        </p:spPr>
        <p:txBody>
          <a:bodyPr/>
          <a:lstStyle/>
          <a:p>
            <a:r>
              <a:rPr lang="en-US" dirty="0"/>
              <a:t>CREATING DATAFRAME</a:t>
            </a:r>
            <a:endParaRPr lang="en-CA" dirty="0"/>
          </a:p>
        </p:txBody>
      </p:sp>
      <p:pic>
        <p:nvPicPr>
          <p:cNvPr id="4" name="Content Placeholder 3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077" y="1553497"/>
            <a:ext cx="10339286" cy="43282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5910"/>
          </a:xfrm>
        </p:spPr>
        <p:txBody>
          <a:bodyPr/>
          <a:lstStyle/>
          <a:p>
            <a:r>
              <a:rPr lang="en-CA" dirty="0"/>
              <a:t>SCHEMA FOR THE DATA</a:t>
            </a:r>
          </a:p>
        </p:txBody>
      </p:sp>
      <p:pic>
        <p:nvPicPr>
          <p:cNvPr id="6" name="Content Placeholder 5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504336"/>
            <a:ext cx="10058400" cy="42799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72867"/>
            <a:ext cx="10058400" cy="1288785"/>
          </a:xfrm>
        </p:spPr>
        <p:txBody>
          <a:bodyPr>
            <a:normAutofit fontScale="90000"/>
          </a:bodyPr>
          <a:lstStyle/>
          <a:p>
            <a:r>
              <a:rPr lang="en-CA" dirty="0"/>
              <a:t>VISUALIZING THE RELATION BETWEEN BMI AND OUTCOME</a:t>
            </a:r>
          </a:p>
        </p:txBody>
      </p:sp>
      <p:pic>
        <p:nvPicPr>
          <p:cNvPr id="6" name="Content Placeholder 5" descr="Chart, bar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89471"/>
            <a:ext cx="10249146" cy="41483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018" y="141195"/>
            <a:ext cx="10207662" cy="1431966"/>
          </a:xfrm>
        </p:spPr>
        <p:txBody>
          <a:bodyPr>
            <a:normAutofit/>
          </a:bodyPr>
          <a:lstStyle/>
          <a:p>
            <a:r>
              <a:rPr lang="en-US" dirty="0"/>
              <a:t>GETTING MAXIMUM AND MINIMUM VALUES OF BMI</a:t>
            </a:r>
            <a:endParaRPr lang="en-CA" dirty="0"/>
          </a:p>
        </p:txBody>
      </p:sp>
      <p:pic>
        <p:nvPicPr>
          <p:cNvPr id="6" name="Content Placeholder 5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052" y="1769806"/>
            <a:ext cx="10103311" cy="39606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2263"/>
            <a:ext cx="10058400" cy="1179053"/>
          </a:xfrm>
        </p:spPr>
        <p:txBody>
          <a:bodyPr>
            <a:normAutofit fontScale="90000"/>
          </a:bodyPr>
          <a:lstStyle/>
          <a:p>
            <a:r>
              <a:rPr lang="en-CA" dirty="0"/>
              <a:t>FINDING THE RELATION BETWEEN AGE AND OUTCOME</a:t>
            </a:r>
          </a:p>
        </p:txBody>
      </p:sp>
      <p:pic>
        <p:nvPicPr>
          <p:cNvPr id="6" name="Content Placeholder 5" descr="Chart, line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50142"/>
            <a:ext cx="10209817" cy="42564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57200"/>
            <a:ext cx="10058400" cy="1135626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ANALYZING MAXIMUM AND MINIMUM VALUES OF AGE FOR DIABETES</a:t>
            </a:r>
          </a:p>
        </p:txBody>
      </p:sp>
      <p:pic>
        <p:nvPicPr>
          <p:cNvPr id="6" name="Content Placeholder 5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903" y="1740311"/>
            <a:ext cx="10270460" cy="39237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0120"/>
            <a:ext cx="10058400" cy="1340357"/>
          </a:xfrm>
        </p:spPr>
        <p:txBody>
          <a:bodyPr>
            <a:normAutofit fontScale="90000"/>
          </a:bodyPr>
          <a:lstStyle/>
          <a:p>
            <a:r>
              <a:rPr lang="en-CA" dirty="0"/>
              <a:t>DISPLAYING BMI AND AGE EFFECT ON OUTCOME</a:t>
            </a:r>
          </a:p>
        </p:txBody>
      </p:sp>
      <p:pic>
        <p:nvPicPr>
          <p:cNvPr id="6" name="Content Placeholder 5" descr="Tabl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0477"/>
            <a:ext cx="10308139" cy="42073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89913"/>
          </a:xfrm>
        </p:spPr>
        <p:txBody>
          <a:bodyPr>
            <a:normAutofit/>
          </a:bodyPr>
          <a:lstStyle/>
          <a:p>
            <a:r>
              <a:rPr lang="en-CA" sz="3600" dirty="0"/>
              <a:t>VISUALIZING THE RELATION BETWEEN GLUCOSE LEVELS &amp; OUTCOME</a:t>
            </a:r>
          </a:p>
        </p:txBody>
      </p:sp>
      <p:pic>
        <p:nvPicPr>
          <p:cNvPr id="6" name="Content Placeholder 5" descr="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553497"/>
            <a:ext cx="10058400" cy="43843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989" y="166860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GROUP MEMBERS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524848"/>
          </a:xfrm>
        </p:spPr>
        <p:txBody>
          <a:bodyPr>
            <a:normAutofit lnSpcReduction="10000"/>
          </a:bodyPr>
          <a:lstStyle/>
          <a:p>
            <a:r>
              <a:rPr lang="en-CA" sz="2000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-</a:t>
            </a:r>
            <a:r>
              <a:rPr lang="en-CA" sz="2000" dirty="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CA" sz="2000" b="1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SAJJAD ALI SYED (N01485698)</a:t>
            </a:r>
          </a:p>
          <a:p>
            <a:endParaRPr lang="en-CA" sz="2000" b="1" dirty="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CA" sz="2000" b="1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SONAL POOJA (N01474010)</a:t>
            </a:r>
          </a:p>
          <a:p>
            <a:endParaRPr lang="en-CA" sz="2000" b="1" dirty="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CA" sz="2000" b="1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ROHAN PATEL (N01469929)</a:t>
            </a:r>
          </a:p>
          <a:p>
            <a:endParaRPr lang="en-CA" sz="2000" b="1" dirty="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CA" sz="2000" b="1" dirty="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JUNZHI CHEN </a:t>
            </a:r>
            <a:r>
              <a:rPr lang="en-CA" sz="2000" b="1" i="0" dirty="0">
                <a:solidFill>
                  <a:srgbClr val="FF0000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(N01563594)</a:t>
            </a:r>
            <a:endParaRPr lang="en-CA" sz="2000" b="1" dirty="0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CA" sz="2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45552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MAXIMUM &amp; MINIMUM VALUES OF GLUCOSE LEVELS</a:t>
            </a:r>
            <a:endParaRPr lang="en-CA" dirty="0"/>
          </a:p>
        </p:txBody>
      </p:sp>
      <p:pic>
        <p:nvPicPr>
          <p:cNvPr id="6" name="Content Placeholder 5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239" y="1759975"/>
            <a:ext cx="10290124" cy="3699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17777"/>
            <a:ext cx="10058400" cy="1365217"/>
          </a:xfrm>
        </p:spPr>
        <p:txBody>
          <a:bodyPr>
            <a:normAutofit fontScale="90000"/>
          </a:bodyPr>
          <a:lstStyle/>
          <a:p>
            <a:r>
              <a:rPr lang="en-US" dirty="0"/>
              <a:t>V</a:t>
            </a:r>
            <a:r>
              <a:rPr lang="en-CA" dirty="0"/>
              <a:t>ISUALIZING RELATION BETWEEN INSULIN &amp; OUTCOME</a:t>
            </a:r>
          </a:p>
        </p:txBody>
      </p:sp>
      <p:pic>
        <p:nvPicPr>
          <p:cNvPr id="4" name="Content Placeholder 3" descr="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10813"/>
            <a:ext cx="10058400" cy="42270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37397"/>
          </a:xfrm>
        </p:spPr>
        <p:txBody>
          <a:bodyPr>
            <a:normAutofit fontScale="90000"/>
          </a:bodyPr>
          <a:lstStyle/>
          <a:p>
            <a:r>
              <a:rPr lang="en-US" dirty="0"/>
              <a:t>DETECTING MAXIMUM &amp; MINIMUM VALUES OF INSULIN LEVELS</a:t>
            </a:r>
            <a:endParaRPr lang="en-CA" dirty="0"/>
          </a:p>
        </p:txBody>
      </p:sp>
      <p:pic>
        <p:nvPicPr>
          <p:cNvPr id="7" name="Content Placeholder 6" descr="Graphical user interface, text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789471"/>
            <a:ext cx="10058400" cy="39072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70249"/>
          </a:xfrm>
        </p:spPr>
        <p:txBody>
          <a:bodyPr>
            <a:normAutofit/>
          </a:bodyPr>
          <a:lstStyle/>
          <a:p>
            <a:r>
              <a:rPr lang="en-US" sz="3200" dirty="0"/>
              <a:t>DISPLAYING EFFECT OF BMI, AGE, GLUCOSE &amp; INSULIN LEVELS ON DIABETES</a:t>
            </a:r>
            <a:endParaRPr lang="en-CA" sz="3200" dirty="0"/>
          </a:p>
        </p:txBody>
      </p:sp>
      <p:pic>
        <p:nvPicPr>
          <p:cNvPr id="6" name="Content Placeholder 5" descr="Pie chart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691148"/>
            <a:ext cx="10058399" cy="42466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39074"/>
          </a:xfrm>
        </p:spPr>
        <p:txBody>
          <a:bodyPr>
            <a:normAutofit/>
          </a:bodyPr>
          <a:lstStyle/>
          <a:p>
            <a:r>
              <a:rPr lang="en-US" sz="3600" dirty="0"/>
              <a:t>DISPLAYING RELATION OF DIFFERENT AGE GROUP OF PEOPLE ON DIABETES</a:t>
            </a:r>
            <a:endParaRPr lang="en-CA" sz="3600" dirty="0"/>
          </a:p>
        </p:txBody>
      </p:sp>
      <p:pic>
        <p:nvPicPr>
          <p:cNvPr id="4" name="Content Placeholder 3" descr="Chart, pie 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524000"/>
            <a:ext cx="10058400" cy="46625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48952"/>
            <a:ext cx="10058400" cy="1139074"/>
          </a:xfrm>
        </p:spPr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pic>
        <p:nvPicPr>
          <p:cNvPr id="4" name="Content Placeholder 3" descr="Char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897" y="1376517"/>
            <a:ext cx="10399017" cy="47588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385,115 Thank You Images, Stock Photos &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6"/>
          <a:stretch>
            <a:fillRect/>
          </a:stretch>
        </p:blipFill>
        <p:spPr bwMode="auto">
          <a:xfrm>
            <a:off x="3343275" y="2195063"/>
            <a:ext cx="5505450" cy="24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52262"/>
          </a:xfrm>
        </p:spPr>
        <p:txBody>
          <a:bodyPr/>
          <a:lstStyle/>
          <a:p>
            <a:r>
              <a:rPr lang="en-CA" dirty="0"/>
              <a:t>PURPOSE OF THIS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94503"/>
            <a:ext cx="10058400" cy="4374589"/>
          </a:xfrm>
        </p:spPr>
        <p:txBody>
          <a:bodyPr>
            <a:normAutofit/>
          </a:bodyPr>
          <a:lstStyle/>
          <a:p>
            <a:pPr algn="l" fontAlgn="base"/>
            <a:r>
              <a:rPr lang="en-US" sz="2000" b="0" i="0" dirty="0">
                <a:effectLst/>
                <a:latin typeface="Arial" panose="020B0604020202090204" pitchFamily="34" charset="0"/>
                <a:cs typeface="Arial" panose="020B0604020202090204" pitchFamily="34" charset="0"/>
              </a:rPr>
              <a:t>- We have used Diabetes dataset from Kaggle as our problem statement.</a:t>
            </a:r>
          </a:p>
          <a:p>
            <a:pPr algn="l" fontAlgn="base"/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90204" pitchFamily="34" charset="0"/>
              </a:rPr>
              <a:t>- The dataset has 9 columns and 768 rows (500 non-diabetics and 268 diabetics). The binary classification outcome variable takes (0 or 1) values, where 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90204" pitchFamily="34" charset="0"/>
              </a:rPr>
              <a:t>0 indicates a negative test for diabetes, and 1 implies a positive test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90204" pitchFamily="34" charset="0"/>
              </a:rPr>
              <a:t>.</a:t>
            </a:r>
          </a:p>
          <a:p>
            <a:pPr algn="l"/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90204" pitchFamily="34" charset="0"/>
              </a:rPr>
              <a:t>-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Diabetes is a chronic (long-lasting) health condition that affects how your body turns food into energy.</a:t>
            </a:r>
          </a:p>
          <a:p>
            <a:pPr algn="l" fontAlgn="base"/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90204" pitchFamily="34" charset="0"/>
              </a:rPr>
              <a:t>-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With diabetes, our body doesn’t make enough insulin or can’t use it as well as it should.</a:t>
            </a:r>
            <a:endParaRPr lang="en-US" sz="2000" b="0" i="0" dirty="0">
              <a:solidFill>
                <a:srgbClr val="202124"/>
              </a:solidFill>
              <a:effectLst/>
              <a:latin typeface="Arial" panose="020B0604020202090204" pitchFamily="34" charset="0"/>
            </a:endParaRPr>
          </a:p>
          <a:p>
            <a:pPr algn="l" fontAlgn="base"/>
            <a:r>
              <a:rPr lang="en-US" sz="2000" dirty="0">
                <a:solidFill>
                  <a:srgbClr val="202124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90204" pitchFamily="34" charset="0"/>
              </a:rPr>
              <a:t>The objective is 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90204" pitchFamily="34" charset="0"/>
              </a:rPr>
              <a:t>to predict the parameters that can increase the chances of a person getting diabetes based on diagnostic measurements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90204" pitchFamily="34" charset="0"/>
              </a:rPr>
              <a:t>.</a:t>
            </a:r>
            <a:endParaRPr lang="en-US" sz="2000" b="0" i="0" dirty="0">
              <a:effectLst/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480" y="194704"/>
            <a:ext cx="10058400" cy="1142484"/>
          </a:xfrm>
        </p:spPr>
        <p:txBody>
          <a:bodyPr/>
          <a:lstStyle/>
          <a:p>
            <a:r>
              <a:rPr lang="en-CA" dirty="0"/>
              <a:t>BIG DATA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07458"/>
            <a:ext cx="10058400" cy="3961635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Arial" panose="020B0604020202090204" pitchFamily="34" charset="0"/>
                <a:cs typeface="Arial" panose="020B0604020202090204" pitchFamily="34" charset="0"/>
              </a:rPr>
              <a:t>- </a:t>
            </a:r>
            <a:r>
              <a:rPr lang="en-CA" sz="2000" b="1" dirty="0">
                <a:latin typeface="Arial" panose="020B0604020202090204" pitchFamily="34" charset="0"/>
                <a:cs typeface="Arial" panose="020B0604020202090204" pitchFamily="34" charset="0"/>
              </a:rPr>
              <a:t>HDFS</a:t>
            </a:r>
            <a:r>
              <a:rPr lang="en-CA" sz="2000" dirty="0">
                <a:latin typeface="Arial" panose="020B0604020202090204" pitchFamily="34" charset="0"/>
                <a:cs typeface="Arial" panose="020B0604020202090204" pitchFamily="34" charset="0"/>
              </a:rPr>
              <a:t> which is the default framework.</a:t>
            </a:r>
          </a:p>
          <a:p>
            <a:r>
              <a:rPr lang="en-CA" sz="2000" dirty="0">
                <a:latin typeface="Arial" panose="020B0604020202090204" pitchFamily="34" charset="0"/>
                <a:cs typeface="Arial" panose="020B0604020202090204" pitchFamily="34" charset="0"/>
              </a:rPr>
              <a:t>- </a:t>
            </a:r>
            <a:r>
              <a:rPr lang="en-CA" sz="2000" b="1" dirty="0">
                <a:latin typeface="Arial" panose="020B0604020202090204" pitchFamily="34" charset="0"/>
                <a:cs typeface="Arial" panose="020B0604020202090204" pitchFamily="34" charset="0"/>
              </a:rPr>
              <a:t>Hive</a:t>
            </a:r>
            <a:r>
              <a:rPr lang="en-CA" sz="2000" dirty="0">
                <a:latin typeface="Arial" panose="020B0604020202090204" pitchFamily="34" charset="0"/>
                <a:cs typeface="Arial" panose="020B0604020202090204" pitchFamily="34" charset="0"/>
              </a:rPr>
              <a:t> which is used to create external tables.</a:t>
            </a:r>
          </a:p>
          <a:p>
            <a:r>
              <a:rPr lang="en-CA" sz="2000" dirty="0">
                <a:latin typeface="Arial" panose="020B0604020202090204" pitchFamily="34" charset="0"/>
                <a:cs typeface="Arial" panose="020B0604020202090204" pitchFamily="34" charset="0"/>
              </a:rPr>
              <a:t>- </a:t>
            </a:r>
            <a:r>
              <a:rPr lang="en-CA" sz="2000" b="1" dirty="0">
                <a:latin typeface="Arial" panose="020B0604020202090204" pitchFamily="34" charset="0"/>
                <a:cs typeface="Arial" panose="020B0604020202090204" pitchFamily="34" charset="0"/>
              </a:rPr>
              <a:t>Hbase</a:t>
            </a:r>
            <a:r>
              <a:rPr lang="en-CA" sz="2000" dirty="0">
                <a:latin typeface="Arial" panose="020B0604020202090204" pitchFamily="34" charset="0"/>
                <a:cs typeface="Arial" panose="020B0604020202090204" pitchFamily="34" charset="0"/>
              </a:rPr>
              <a:t>, Hbase helps us to see more from our data by adding more dynamics, linking with </a:t>
            </a:r>
            <a:r>
              <a:rPr lang="en-CA" sz="2000" b="1" dirty="0">
                <a:latin typeface="Arial" panose="020B0604020202090204" pitchFamily="34" charset="0"/>
                <a:cs typeface="Arial" panose="020B0604020202090204" pitchFamily="34" charset="0"/>
              </a:rPr>
              <a:t>Hive</a:t>
            </a:r>
            <a:r>
              <a:rPr lang="en-CA" sz="2000" dirty="0">
                <a:latin typeface="Arial" panose="020B0604020202090204" pitchFamily="34" charset="0"/>
                <a:cs typeface="Arial" panose="020B0604020202090204" pitchFamily="34" charset="0"/>
              </a:rPr>
              <a:t>.</a:t>
            </a:r>
          </a:p>
          <a:p>
            <a:r>
              <a:rPr lang="en-CA" sz="2000" dirty="0">
                <a:latin typeface="Arial" panose="020B0604020202090204" pitchFamily="34" charset="0"/>
                <a:cs typeface="Arial" panose="020B0604020202090204" pitchFamily="34" charset="0"/>
              </a:rPr>
              <a:t>- </a:t>
            </a:r>
            <a:r>
              <a:rPr lang="en-CA" sz="2000" b="1" dirty="0">
                <a:latin typeface="Arial" panose="020B0604020202090204" pitchFamily="34" charset="0"/>
                <a:cs typeface="Arial" panose="020B0604020202090204" pitchFamily="34" charset="0"/>
              </a:rPr>
              <a:t>Zeppelin</a:t>
            </a:r>
            <a:r>
              <a:rPr lang="en-CA" sz="2000" dirty="0">
                <a:latin typeface="Arial" panose="020B0604020202090204" pitchFamily="34" charset="0"/>
                <a:cs typeface="Arial" panose="020B0604020202090204" pitchFamily="34" charset="0"/>
              </a:rPr>
              <a:t>, analyzed tables can be displayed in Zeppelin Notebook with various visualizations.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08314"/>
            <a:ext cx="10025743" cy="485502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9311"/>
          </a:xfrm>
        </p:spPr>
        <p:txBody>
          <a:bodyPr>
            <a:normAutofit/>
          </a:bodyPr>
          <a:lstStyle/>
          <a:p>
            <a:r>
              <a:rPr lang="en-US" dirty="0"/>
              <a:t>PARAMETERS</a:t>
            </a:r>
            <a:endParaRPr lang="en-CA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72886" y="1208314"/>
            <a:ext cx="1091837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4610"/>
          </a:xfrm>
        </p:spPr>
        <p:txBody>
          <a:bodyPr/>
          <a:lstStyle/>
          <a:p>
            <a:r>
              <a:rPr lang="en-CA" dirty="0"/>
              <a:t>HIVE</a:t>
            </a:r>
          </a:p>
        </p:txBody>
      </p:sp>
      <p:pic>
        <p:nvPicPr>
          <p:cNvPr id="7" name="Content Placeholder 6" descr="Graphical user interface, text, application, email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391" y="1248698"/>
            <a:ext cx="10058399" cy="4811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17778"/>
            <a:ext cx="10058400" cy="755616"/>
          </a:xfrm>
        </p:spPr>
        <p:txBody>
          <a:bodyPr/>
          <a:lstStyle/>
          <a:p>
            <a:r>
              <a:rPr lang="en-CA" dirty="0"/>
              <a:t>HBASE</a:t>
            </a:r>
          </a:p>
        </p:txBody>
      </p:sp>
      <p:pic>
        <p:nvPicPr>
          <p:cNvPr id="3" name="Picture 2" descr="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55" y="1111046"/>
            <a:ext cx="5766346" cy="1435510"/>
          </a:xfrm>
          <a:prstGeom prst="rect">
            <a:avLst/>
          </a:prstGeom>
        </p:spPr>
      </p:pic>
      <p:pic>
        <p:nvPicPr>
          <p:cNvPr id="8" name="Content Placeholder 7" descr="Graphical user interface, text, application, email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4055" y="2467898"/>
            <a:ext cx="10338345" cy="38073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29" y="-24607"/>
            <a:ext cx="10058400" cy="1243807"/>
          </a:xfrm>
        </p:spPr>
        <p:txBody>
          <a:bodyPr/>
          <a:lstStyle/>
          <a:p>
            <a:r>
              <a:rPr lang="en-CA" dirty="0"/>
              <a:t>HBASE (Continued)</a:t>
            </a:r>
          </a:p>
        </p:txBody>
      </p:sp>
      <p:pic>
        <p:nvPicPr>
          <p:cNvPr id="3" name="Picture 2" descr="Graphical user interface, text, application, email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5" y="1219200"/>
            <a:ext cx="5180590" cy="3594213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4505" y="1219200"/>
            <a:ext cx="5803095" cy="4847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03100"/>
          </a:xfrm>
        </p:spPr>
        <p:txBody>
          <a:bodyPr/>
          <a:lstStyle/>
          <a:p>
            <a:r>
              <a:rPr lang="en-CA" dirty="0"/>
              <a:t>HBASE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91889"/>
            <a:ext cx="10058400" cy="4577204"/>
          </a:xfrm>
        </p:spPr>
        <p:txBody>
          <a:bodyPr/>
          <a:lstStyle/>
          <a:p>
            <a:pPr marL="0" indent="0">
              <a:buNone/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Filtering data where outcome is 1</a:t>
            </a:r>
          </a:p>
          <a:p>
            <a:pPr marL="0" indent="0">
              <a:buNone/>
            </a:pPr>
            <a:endParaRPr lang="en-CA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Text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1750142"/>
            <a:ext cx="10369098" cy="38159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{B63F715D-58C9-45E5-B683-E8D359412A33}tf22712842_win32</Template>
  <TotalTime>16</TotalTime>
  <Words>345</Words>
  <Application>Microsoft Office PowerPoint</Application>
  <PresentationFormat>Widescreen</PresentationFormat>
  <Paragraphs>43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Bookman Old Style</vt:lpstr>
      <vt:lpstr>Calibri</vt:lpstr>
      <vt:lpstr>Franklin Gothic Book</vt:lpstr>
      <vt:lpstr>Open Sans</vt:lpstr>
      <vt:lpstr>1_RetrospectVTI</vt:lpstr>
      <vt:lpstr>PowerPoint Presentation</vt:lpstr>
      <vt:lpstr>GROUP MEMBERS</vt:lpstr>
      <vt:lpstr>PURPOSE OF THIS ANALYSIS</vt:lpstr>
      <vt:lpstr>BIG DATA TOOLS</vt:lpstr>
      <vt:lpstr>PARAMETERS</vt:lpstr>
      <vt:lpstr>HIVE</vt:lpstr>
      <vt:lpstr>HBASE</vt:lpstr>
      <vt:lpstr>HBASE (Continued)</vt:lpstr>
      <vt:lpstr>HBASE (Continued)</vt:lpstr>
      <vt:lpstr>HBASE (Continued)</vt:lpstr>
      <vt:lpstr>HBASE (Continued)</vt:lpstr>
      <vt:lpstr>CREATING DATAFRAME</vt:lpstr>
      <vt:lpstr>SCHEMA FOR THE DATA</vt:lpstr>
      <vt:lpstr>VISUALIZING THE RELATION BETWEEN BMI AND OUTCOME</vt:lpstr>
      <vt:lpstr>GETTING MAXIMUM AND MINIMUM VALUES OF BMI</vt:lpstr>
      <vt:lpstr>FINDING THE RELATION BETWEEN AGE AND OUTCOME</vt:lpstr>
      <vt:lpstr>ANALYZING MAXIMUM AND MINIMUM VALUES OF AGE FOR DIABETES</vt:lpstr>
      <vt:lpstr>DISPLAYING BMI AND AGE EFFECT ON OUTCOME</vt:lpstr>
      <vt:lpstr>VISUALIZING THE RELATION BETWEEN GLUCOSE LEVELS &amp; OUTCOME</vt:lpstr>
      <vt:lpstr>GETTING MAXIMUM &amp; MINIMUM VALUES OF GLUCOSE LEVELS</vt:lpstr>
      <vt:lpstr>VISUALIZING RELATION BETWEEN INSULIN &amp; OUTCOME</vt:lpstr>
      <vt:lpstr>DETECTING MAXIMUM &amp; MINIMUM VALUES OF INSULIN LEVELS</vt:lpstr>
      <vt:lpstr>DISPLAYING EFFECT OF BMI, AGE, GLUCOSE &amp; INSULIN LEVELS ON DIABETES</vt:lpstr>
      <vt:lpstr>DISPLAYING RELATION OF DIFFERENT AGE GROUP OF PEOPLE ON DIABETES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Dishit Vasani</dc:creator>
  <cp:lastModifiedBy>Sonal Pooja</cp:lastModifiedBy>
  <cp:revision>32</cp:revision>
  <dcterms:created xsi:type="dcterms:W3CDTF">2022-12-14T18:44:32Z</dcterms:created>
  <dcterms:modified xsi:type="dcterms:W3CDTF">2022-12-14T19:07:14Z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1033-4.0.0.6524</vt:lpwstr>
  </property>
</Properties>
</file>